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s>
</file>

<file path=ppt/media/>
</file>

<file path=ppt/media/image-1-1.png>
</file>

<file path=ppt/media/image-1-2.png>
</file>

<file path=ppt/media/image-2-1.png>
</file>

<file path=ppt/media/image-2-2.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7-1.png>
</file>

<file path=ppt/media/image-8-1.png>
</file>

<file path=ppt/media/image-8-2.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7-1.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9-1.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33199" y="2165271"/>
            <a:ext cx="7477601" cy="2499598"/>
          </a:xfrm>
          <a:prstGeom prst="rect">
            <a:avLst/>
          </a:prstGeom>
          <a:noFill/>
          <a:ln/>
        </p:spPr>
        <p:txBody>
          <a:bodyPr wrap="square" rtlCol="0" anchor="t"/>
          <a:lstStyle/>
          <a:p>
            <a:pPr indent="0" marL="0">
              <a:lnSpc>
                <a:spcPts val="6561"/>
              </a:lnSpc>
              <a:buNone/>
            </a:pPr>
            <a:r>
              <a:rPr lang="en-US" sz="5249" b="1" dirty="0">
                <a:solidFill>
                  <a:srgbClr val="FF726D"/>
                </a:solidFill>
                <a:latin typeface="Inconsolata" pitchFamily="34" charset="0"/>
                <a:ea typeface="Inconsolata" pitchFamily="34" charset="-122"/>
                <a:cs typeface="Inconsolata" pitchFamily="34" charset="-120"/>
              </a:rPr>
              <a:t>Interactive Climate Change Simulation and Prediction Platform</a:t>
            </a:r>
            <a:endParaRPr lang="en-US" sz="5249" dirty="0"/>
          </a:p>
        </p:txBody>
      </p:sp>
      <p:sp>
        <p:nvSpPr>
          <p:cNvPr id="5" name="Text 3"/>
          <p:cNvSpPr/>
          <p:nvPr/>
        </p:nvSpPr>
        <p:spPr>
          <a:xfrm>
            <a:off x="833199" y="4998125"/>
            <a:ext cx="7477601" cy="1066205"/>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Explore the future of our planet through an interactive platform. Learn about feature engineering, model training, and evaluation to predict and understand climate change.</a:t>
            </a:r>
            <a:endParaRPr lang="en-US" sz="1750" dirty="0"/>
          </a:p>
        </p:txBody>
      </p:sp>
      <p:pic>
        <p:nvPicPr>
          <p:cNvPr id="6"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33199" y="2373511"/>
            <a:ext cx="7477601" cy="2083118"/>
          </a:xfrm>
          <a:prstGeom prst="rect">
            <a:avLst/>
          </a:prstGeom>
          <a:noFill/>
          <a:ln/>
        </p:spPr>
        <p:txBody>
          <a:bodyPr wrap="squar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Importance of Climate Change Simulation and Prediction</a:t>
            </a:r>
            <a:endParaRPr lang="en-US" sz="4374" dirty="0"/>
          </a:p>
        </p:txBody>
      </p:sp>
      <p:sp>
        <p:nvSpPr>
          <p:cNvPr id="5" name="Text 3"/>
          <p:cNvSpPr/>
          <p:nvPr/>
        </p:nvSpPr>
        <p:spPr>
          <a:xfrm>
            <a:off x="833199" y="4789884"/>
            <a:ext cx="7477601" cy="1066205"/>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Discover why accurately simulating and predicting climate change is crucial for understanding its impact on our environment and implementing effective mitigation strategies.</a:t>
            </a:r>
            <a:endParaRPr lang="en-US" sz="1750" dirty="0"/>
          </a:p>
        </p:txBody>
      </p:sp>
      <p:pic>
        <p:nvPicPr>
          <p:cNvPr id="6"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833199" y="2720697"/>
            <a:ext cx="7477601" cy="1388745"/>
          </a:xfrm>
          <a:prstGeom prst="rect">
            <a:avLst/>
          </a:prstGeom>
          <a:noFill/>
          <a:ln/>
        </p:spPr>
        <p:txBody>
          <a:bodyPr wrap="squar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Purpose of the Interactive Platform</a:t>
            </a:r>
            <a:endParaRPr lang="en-US" sz="4374" dirty="0"/>
          </a:p>
        </p:txBody>
      </p:sp>
      <p:sp>
        <p:nvSpPr>
          <p:cNvPr id="5" name="Text 3"/>
          <p:cNvSpPr/>
          <p:nvPr/>
        </p:nvSpPr>
        <p:spPr>
          <a:xfrm>
            <a:off x="833199" y="4442698"/>
            <a:ext cx="7477601" cy="1066205"/>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Uncover the goals and objectives behind the development of an interactive platform for climate change simulation and prediction, including increasing accessibility and awareness.</a:t>
            </a:r>
            <a:endParaRPr lang="en-US" sz="1750" dirty="0"/>
          </a:p>
        </p:txBody>
      </p:sp>
      <p:pic>
        <p:nvPicPr>
          <p:cNvPr id="6"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759976" y="558403"/>
            <a:ext cx="7624048" cy="1266825"/>
          </a:xfrm>
          <a:prstGeom prst="rect">
            <a:avLst/>
          </a:prstGeom>
          <a:noFill/>
          <a:ln/>
        </p:spPr>
        <p:txBody>
          <a:bodyPr wrap="square" rtlCol="0" anchor="t"/>
          <a:lstStyle/>
          <a:p>
            <a:pPr indent="0" marL="0">
              <a:lnSpc>
                <a:spcPts val="4987"/>
              </a:lnSpc>
              <a:buNone/>
            </a:pPr>
            <a:r>
              <a:rPr lang="en-US" sz="3990" b="1" dirty="0">
                <a:solidFill>
                  <a:srgbClr val="FF726D"/>
                </a:solidFill>
                <a:latin typeface="Inconsolata" pitchFamily="34" charset="0"/>
                <a:ea typeface="Inconsolata" pitchFamily="34" charset="-122"/>
                <a:cs typeface="Inconsolata" pitchFamily="34" charset="-120"/>
              </a:rPr>
              <a:t>Feature Engineering in Climate Change Simulation</a:t>
            </a:r>
            <a:endParaRPr lang="en-US" sz="3990" dirty="0"/>
          </a:p>
        </p:txBody>
      </p:sp>
      <p:sp>
        <p:nvSpPr>
          <p:cNvPr id="5" name="Text 3"/>
          <p:cNvSpPr/>
          <p:nvPr/>
        </p:nvSpPr>
        <p:spPr>
          <a:xfrm>
            <a:off x="759976" y="2129195"/>
            <a:ext cx="7624048" cy="972622"/>
          </a:xfrm>
          <a:prstGeom prst="rect">
            <a:avLst/>
          </a:prstGeom>
          <a:noFill/>
          <a:ln/>
        </p:spPr>
        <p:txBody>
          <a:bodyPr wrap="square" rtlCol="0" anchor="t"/>
          <a:lstStyle/>
          <a:p>
            <a:pPr indent="0" marL="0">
              <a:lnSpc>
                <a:spcPts val="2553"/>
              </a:lnSpc>
              <a:buNone/>
            </a:pPr>
            <a:r>
              <a:rPr lang="en-US" sz="1596" dirty="0">
                <a:solidFill>
                  <a:srgbClr val="DAD1E6"/>
                </a:solidFill>
                <a:latin typeface="Fira Sans" pitchFamily="34" charset="0"/>
                <a:ea typeface="Fira Sans" pitchFamily="34" charset="-122"/>
                <a:cs typeface="Fira Sans" pitchFamily="34" charset="-120"/>
              </a:rPr>
              <a:t>Delve into the process of feature engineering and its specific application in climate change simulation. Explore various techniques and methods to enhance model performance.</a:t>
            </a:r>
            <a:endParaRPr lang="en-US" sz="1596" dirty="0"/>
          </a:p>
        </p:txBody>
      </p:sp>
      <p:sp>
        <p:nvSpPr>
          <p:cNvPr id="6" name="Text 4"/>
          <p:cNvSpPr/>
          <p:nvPr/>
        </p:nvSpPr>
        <p:spPr>
          <a:xfrm>
            <a:off x="759976" y="3405783"/>
            <a:ext cx="5181600" cy="379928"/>
          </a:xfrm>
          <a:prstGeom prst="rect">
            <a:avLst/>
          </a:prstGeom>
          <a:noFill/>
          <a:ln/>
        </p:spPr>
        <p:txBody>
          <a:bodyPr wrap="none" rtlCol="0" anchor="t"/>
          <a:lstStyle/>
          <a:p>
            <a:pPr indent="0" marL="0">
              <a:lnSpc>
                <a:spcPts val="2992"/>
              </a:lnSpc>
              <a:buNone/>
            </a:pPr>
            <a:r>
              <a:rPr lang="en-US" sz="2394" b="1" dirty="0">
                <a:solidFill>
                  <a:srgbClr val="FF726D"/>
                </a:solidFill>
                <a:latin typeface="Inconsolata" pitchFamily="34" charset="0"/>
                <a:ea typeface="Inconsolata" pitchFamily="34" charset="-122"/>
                <a:cs typeface="Inconsolata" pitchFamily="34" charset="-120"/>
              </a:rPr>
              <a:t>Natural Language Processing (NLP):</a:t>
            </a:r>
            <a:endParaRPr lang="en-US" sz="2394" dirty="0"/>
          </a:p>
        </p:txBody>
      </p:sp>
      <p:sp>
        <p:nvSpPr>
          <p:cNvPr id="7" name="Text 5"/>
          <p:cNvSpPr/>
          <p:nvPr/>
        </p:nvSpPr>
        <p:spPr>
          <a:xfrm>
            <a:off x="1084064" y="4089678"/>
            <a:ext cx="7299960" cy="1296829"/>
          </a:xfrm>
          <a:prstGeom prst="rect">
            <a:avLst/>
          </a:prstGeom>
          <a:noFill/>
          <a:ln/>
        </p:spPr>
        <p:txBody>
          <a:bodyPr wrap="square" rtlCol="0" anchor="t"/>
          <a:lstStyle/>
          <a:p>
            <a:pPr algn="l" marL="342900" indent="-342900">
              <a:lnSpc>
                <a:spcPts val="2553"/>
              </a:lnSpc>
              <a:buSzPct val="100000"/>
              <a:buChar char="•"/>
            </a:pPr>
            <a:r>
              <a:rPr lang="en-US" sz="1596" b="1" dirty="0">
                <a:solidFill>
                  <a:srgbClr val="DAD1E6"/>
                </a:solidFill>
                <a:latin typeface="Fira Sans" pitchFamily="34" charset="0"/>
                <a:ea typeface="Fira Sans" pitchFamily="34" charset="-122"/>
                <a:cs typeface="Fira Sans" pitchFamily="34" charset="-120"/>
              </a:rPr>
              <a:t>Scientific Literature Analysis:</a:t>
            </a:r>
            <a:pPr algn="l" indent="0" marL="0">
              <a:lnSpc>
                <a:spcPts val="2553"/>
              </a:lnSpc>
              <a:buNone/>
            </a:pPr>
            <a:r>
              <a:rPr lang="en-US" sz="1596" dirty="0">
                <a:solidFill>
                  <a:srgbClr val="DAD1E6"/>
                </a:solidFill>
                <a:latin typeface="Fira Sans" pitchFamily="34" charset="0"/>
                <a:ea typeface="Fira Sans" pitchFamily="34" charset="-122"/>
                <a:cs typeface="Fira Sans" pitchFamily="34" charset="-120"/>
              </a:rPr>
              <a:t> Apply NLP techniques to analyze climate-related research papers. Extract topics, emerging trends, and areas of active research. Use these insights to create features indicating the evolution of climate science knowledge.</a:t>
            </a:r>
            <a:endParaRPr lang="en-US" sz="1596" dirty="0"/>
          </a:p>
        </p:txBody>
      </p:sp>
      <p:sp>
        <p:nvSpPr>
          <p:cNvPr id="8" name="Text 6"/>
          <p:cNvSpPr/>
          <p:nvPr/>
        </p:nvSpPr>
        <p:spPr>
          <a:xfrm>
            <a:off x="759976" y="5690473"/>
            <a:ext cx="4572000" cy="379928"/>
          </a:xfrm>
          <a:prstGeom prst="rect">
            <a:avLst/>
          </a:prstGeom>
          <a:noFill/>
          <a:ln/>
        </p:spPr>
        <p:txBody>
          <a:bodyPr wrap="none" rtlCol="0" anchor="t"/>
          <a:lstStyle/>
          <a:p>
            <a:pPr indent="0" marL="0">
              <a:lnSpc>
                <a:spcPts val="2992"/>
              </a:lnSpc>
              <a:buNone/>
            </a:pPr>
            <a:r>
              <a:rPr lang="en-US" sz="2394" b="1" dirty="0">
                <a:solidFill>
                  <a:srgbClr val="FF726D"/>
                </a:solidFill>
                <a:latin typeface="Inconsolata" pitchFamily="34" charset="0"/>
                <a:ea typeface="Inconsolata" pitchFamily="34" charset="-122"/>
                <a:cs typeface="Inconsolata" pitchFamily="34" charset="-120"/>
              </a:rPr>
              <a:t>Satellite Imagery Integration:</a:t>
            </a:r>
            <a:endParaRPr lang="en-US" sz="2394" dirty="0"/>
          </a:p>
        </p:txBody>
      </p:sp>
      <p:sp>
        <p:nvSpPr>
          <p:cNvPr id="9" name="Text 7"/>
          <p:cNvSpPr/>
          <p:nvPr/>
        </p:nvSpPr>
        <p:spPr>
          <a:xfrm>
            <a:off x="1084064" y="6374368"/>
            <a:ext cx="7299960" cy="1296829"/>
          </a:xfrm>
          <a:prstGeom prst="rect">
            <a:avLst/>
          </a:prstGeom>
          <a:noFill/>
          <a:ln/>
        </p:spPr>
        <p:txBody>
          <a:bodyPr wrap="square" rtlCol="0" anchor="t"/>
          <a:lstStyle/>
          <a:p>
            <a:pPr algn="l" marL="342900" indent="-342900">
              <a:lnSpc>
                <a:spcPts val="2553"/>
              </a:lnSpc>
              <a:buSzPct val="100000"/>
              <a:buChar char="•"/>
            </a:pPr>
            <a:r>
              <a:rPr lang="en-US" sz="1596" b="1" dirty="0">
                <a:solidFill>
                  <a:srgbClr val="DAD1E6"/>
                </a:solidFill>
                <a:latin typeface="Fira Sans" pitchFamily="34" charset="0"/>
                <a:ea typeface="Fira Sans" pitchFamily="34" charset="-122"/>
                <a:cs typeface="Fira Sans" pitchFamily="34" charset="-120"/>
              </a:rPr>
              <a:t>Remote Sensing Data:</a:t>
            </a:r>
            <a:pPr algn="l" indent="0" marL="0">
              <a:lnSpc>
                <a:spcPts val="2553"/>
              </a:lnSpc>
              <a:buNone/>
            </a:pPr>
            <a:r>
              <a:rPr lang="en-US" sz="1596" dirty="0">
                <a:solidFill>
                  <a:srgbClr val="DAD1E6"/>
                </a:solidFill>
                <a:latin typeface="Fira Sans" pitchFamily="34" charset="0"/>
                <a:ea typeface="Fira Sans" pitchFamily="34" charset="-122"/>
                <a:cs typeface="Fira Sans" pitchFamily="34" charset="-120"/>
              </a:rPr>
              <a:t> Utilize high-resolution satellite imagery to extract features like vegetation density, land cover types, and urban expansion. Advanced computer vision techniques, including object detection and segmentation, can convert images into actionable data.</a:t>
            </a:r>
            <a:endParaRPr lang="en-US" sz="1596" dirty="0"/>
          </a:p>
        </p:txBody>
      </p:sp>
      <p:pic>
        <p:nvPicPr>
          <p:cNvPr id="10"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52460"/>
          </a:xfrm>
          <a:prstGeom prst="rect">
            <a:avLst/>
          </a:prstGeom>
          <a:solidFill>
            <a:srgbClr val="241631"/>
          </a:solidFill>
          <a:ln/>
        </p:spPr>
      </p:sp>
      <p:sp>
        <p:nvSpPr>
          <p:cNvPr id="4" name="Text 2"/>
          <p:cNvSpPr/>
          <p:nvPr/>
        </p:nvSpPr>
        <p:spPr>
          <a:xfrm>
            <a:off x="877967" y="427673"/>
            <a:ext cx="7388066" cy="972026"/>
          </a:xfrm>
          <a:prstGeom prst="rect">
            <a:avLst/>
          </a:prstGeom>
          <a:noFill/>
          <a:ln/>
        </p:spPr>
        <p:txBody>
          <a:bodyPr wrap="square" rtlCol="0" anchor="t"/>
          <a:lstStyle/>
          <a:p>
            <a:pPr indent="0" marL="0">
              <a:lnSpc>
                <a:spcPts val="3827"/>
              </a:lnSpc>
              <a:buNone/>
            </a:pPr>
            <a:r>
              <a:rPr lang="en-US" sz="3062" b="1" dirty="0">
                <a:solidFill>
                  <a:srgbClr val="FF726D"/>
                </a:solidFill>
                <a:latin typeface="Inconsolata" pitchFamily="34" charset="0"/>
                <a:ea typeface="Inconsolata" pitchFamily="34" charset="-122"/>
                <a:cs typeface="Inconsolata" pitchFamily="34" charset="-120"/>
              </a:rPr>
              <a:t>Model Training: Decoding Climate Change</a:t>
            </a:r>
            <a:endParaRPr lang="en-US" sz="3062" dirty="0"/>
          </a:p>
        </p:txBody>
      </p:sp>
      <p:sp>
        <p:nvSpPr>
          <p:cNvPr id="5" name="Text 3"/>
          <p:cNvSpPr/>
          <p:nvPr/>
        </p:nvSpPr>
        <p:spPr>
          <a:xfrm>
            <a:off x="877967" y="1632942"/>
            <a:ext cx="7388066" cy="497443"/>
          </a:xfrm>
          <a:prstGeom prst="rect">
            <a:avLst/>
          </a:prstGeom>
          <a:noFill/>
          <a:ln/>
        </p:spPr>
        <p:txBody>
          <a:bodyPr wrap="square" rtlCol="0" anchor="t"/>
          <a:lstStyle/>
          <a:p>
            <a:pPr indent="0" marL="0">
              <a:lnSpc>
                <a:spcPts val="1960"/>
              </a:lnSpc>
              <a:buNone/>
            </a:pPr>
            <a:r>
              <a:rPr lang="en-US" sz="1225" dirty="0">
                <a:solidFill>
                  <a:srgbClr val="DAD1E6"/>
                </a:solidFill>
                <a:latin typeface="Fira Sans" pitchFamily="34" charset="0"/>
                <a:ea typeface="Fira Sans" pitchFamily="34" charset="-122"/>
                <a:cs typeface="Fira Sans" pitchFamily="34" charset="-120"/>
              </a:rPr>
              <a:t>Get an overview of the model training process in climate change simulation, including the utilization of different machine learning algorithms, data preprocessing, and model selection.</a:t>
            </a:r>
            <a:endParaRPr lang="en-US" sz="1225" dirty="0"/>
          </a:p>
        </p:txBody>
      </p:sp>
      <p:sp>
        <p:nvSpPr>
          <p:cNvPr id="6" name="Text 4"/>
          <p:cNvSpPr/>
          <p:nvPr/>
        </p:nvSpPr>
        <p:spPr>
          <a:xfrm>
            <a:off x="877967" y="2363629"/>
            <a:ext cx="2072640" cy="291703"/>
          </a:xfrm>
          <a:prstGeom prst="rect">
            <a:avLst/>
          </a:prstGeom>
          <a:noFill/>
          <a:ln/>
        </p:spPr>
        <p:txBody>
          <a:bodyPr wrap="none" rtlCol="0" anchor="t"/>
          <a:lstStyle/>
          <a:p>
            <a:pPr indent="0" marL="0">
              <a:lnSpc>
                <a:spcPts val="2296"/>
              </a:lnSpc>
              <a:buNone/>
            </a:pPr>
            <a:r>
              <a:rPr lang="en-US" sz="1837" b="1" dirty="0">
                <a:solidFill>
                  <a:srgbClr val="FF726D"/>
                </a:solidFill>
                <a:latin typeface="Inconsolata" pitchFamily="34" charset="0"/>
                <a:ea typeface="Inconsolata" pitchFamily="34" charset="-122"/>
                <a:cs typeface="Inconsolata" pitchFamily="34" charset="-120"/>
              </a:rPr>
              <a:t>Data Preparation:</a:t>
            </a:r>
            <a:endParaRPr lang="en-US" sz="1837" dirty="0"/>
          </a:p>
        </p:txBody>
      </p:sp>
      <p:sp>
        <p:nvSpPr>
          <p:cNvPr id="7" name="Text 5"/>
          <p:cNvSpPr/>
          <p:nvPr/>
        </p:nvSpPr>
        <p:spPr>
          <a:xfrm>
            <a:off x="1126688" y="2888575"/>
            <a:ext cx="7139345"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Comprehensive Dataset:</a:t>
            </a:r>
            <a:pPr algn="l"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Compile a diverse and comprehensive dataset containing historical climate data, environmental factors, satellite imagery, and relevant engineering-related variables.</a:t>
            </a:r>
            <a:endParaRPr lang="en-US" sz="1225" dirty="0"/>
          </a:p>
        </p:txBody>
      </p:sp>
      <p:sp>
        <p:nvSpPr>
          <p:cNvPr id="8" name="Text 6"/>
          <p:cNvSpPr/>
          <p:nvPr/>
        </p:nvSpPr>
        <p:spPr>
          <a:xfrm>
            <a:off x="1126688" y="3448169"/>
            <a:ext cx="7139345"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Data Cleaning:</a:t>
            </a:r>
            <a:pPr algn="l"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Cleanse the data to remove inconsistencies, outliers, and missing values. Ensure the dataset is homogeneous and suitable for training machine learning models.</a:t>
            </a:r>
            <a:endParaRPr lang="en-US" sz="1225" dirty="0"/>
          </a:p>
        </p:txBody>
      </p:sp>
      <p:sp>
        <p:nvSpPr>
          <p:cNvPr id="9" name="Text 7"/>
          <p:cNvSpPr/>
          <p:nvPr/>
        </p:nvSpPr>
        <p:spPr>
          <a:xfrm>
            <a:off x="877967" y="4178856"/>
            <a:ext cx="2438400" cy="291703"/>
          </a:xfrm>
          <a:prstGeom prst="rect">
            <a:avLst/>
          </a:prstGeom>
          <a:noFill/>
          <a:ln/>
        </p:spPr>
        <p:txBody>
          <a:bodyPr wrap="none" rtlCol="0" anchor="t"/>
          <a:lstStyle/>
          <a:p>
            <a:pPr indent="0" marL="0">
              <a:lnSpc>
                <a:spcPts val="2296"/>
              </a:lnSpc>
              <a:buNone/>
            </a:pPr>
            <a:r>
              <a:rPr lang="en-US" sz="1837" b="1" dirty="0">
                <a:solidFill>
                  <a:srgbClr val="FF726D"/>
                </a:solidFill>
                <a:latin typeface="Inconsolata" pitchFamily="34" charset="0"/>
                <a:ea typeface="Inconsolata" pitchFamily="34" charset="-122"/>
                <a:cs typeface="Inconsolata" pitchFamily="34" charset="-120"/>
              </a:rPr>
              <a:t>Feature Engineering:</a:t>
            </a:r>
            <a:endParaRPr lang="en-US" sz="1837" dirty="0"/>
          </a:p>
        </p:txBody>
      </p:sp>
      <p:sp>
        <p:nvSpPr>
          <p:cNvPr id="10" name="Text 8"/>
          <p:cNvSpPr/>
          <p:nvPr/>
        </p:nvSpPr>
        <p:spPr>
          <a:xfrm>
            <a:off x="1126688" y="4703802"/>
            <a:ext cx="7139345" cy="746165"/>
          </a:xfrm>
          <a:prstGeom prst="rect">
            <a:avLst/>
          </a:prstGeom>
          <a:noFill/>
          <a:ln/>
        </p:spPr>
        <p:txBody>
          <a:bodyPr wrap="square" rtlCol="0" anchor="t"/>
          <a:lstStyle/>
          <a:p>
            <a:pPr algn="l" marL="3429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Incorporate Engineering Features:</a:t>
            </a:r>
            <a:pPr algn="l"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Engineer features specifically related to engineering variables such as energy consumption, infrastructure development, emission levels, and renewable energy adoption rates.</a:t>
            </a:r>
            <a:endParaRPr lang="en-US" sz="1225" dirty="0"/>
          </a:p>
        </p:txBody>
      </p:sp>
      <p:sp>
        <p:nvSpPr>
          <p:cNvPr id="11" name="Text 9"/>
          <p:cNvSpPr/>
          <p:nvPr/>
        </p:nvSpPr>
        <p:spPr>
          <a:xfrm>
            <a:off x="1126688" y="5512118"/>
            <a:ext cx="7139345"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Climate-Engineering Interactions:</a:t>
            </a:r>
            <a:pPr algn="l"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Create interaction features between climate variables and engineering-related factors to capture their dynamic relationships</a:t>
            </a:r>
            <a:endParaRPr lang="en-US" sz="1225" dirty="0"/>
          </a:p>
        </p:txBody>
      </p:sp>
      <p:sp>
        <p:nvSpPr>
          <p:cNvPr id="12" name="Text 10"/>
          <p:cNvSpPr/>
          <p:nvPr/>
        </p:nvSpPr>
        <p:spPr>
          <a:xfrm>
            <a:off x="877967" y="6242804"/>
            <a:ext cx="1950720" cy="291703"/>
          </a:xfrm>
          <a:prstGeom prst="rect">
            <a:avLst/>
          </a:prstGeom>
          <a:noFill/>
          <a:ln/>
        </p:spPr>
        <p:txBody>
          <a:bodyPr wrap="none" rtlCol="0" anchor="t"/>
          <a:lstStyle/>
          <a:p>
            <a:pPr indent="0" marL="0">
              <a:lnSpc>
                <a:spcPts val="2296"/>
              </a:lnSpc>
              <a:buNone/>
            </a:pPr>
            <a:r>
              <a:rPr lang="en-US" sz="1837" b="1" dirty="0">
                <a:solidFill>
                  <a:srgbClr val="FF726D"/>
                </a:solidFill>
                <a:latin typeface="Inconsolata" pitchFamily="34" charset="0"/>
                <a:ea typeface="Inconsolata" pitchFamily="34" charset="-122"/>
                <a:cs typeface="Inconsolata" pitchFamily="34" charset="-120"/>
              </a:rPr>
              <a:t>Model Selection:</a:t>
            </a:r>
            <a:endParaRPr lang="en-US" sz="1837" dirty="0"/>
          </a:p>
        </p:txBody>
      </p:sp>
      <p:sp>
        <p:nvSpPr>
          <p:cNvPr id="13" name="Text 11"/>
          <p:cNvSpPr/>
          <p:nvPr/>
        </p:nvSpPr>
        <p:spPr>
          <a:xfrm>
            <a:off x="1126688" y="6767751"/>
            <a:ext cx="7139345"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Regression Models:</a:t>
            </a:r>
            <a:pPr algn="l"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Utilize regression models such as Linear Regression, Random Forest Regression, or Gradient Boosting Regression to predict climate variables based on engineering features.</a:t>
            </a:r>
            <a:endParaRPr lang="en-US" sz="1225" dirty="0"/>
          </a:p>
        </p:txBody>
      </p:sp>
      <p:sp>
        <p:nvSpPr>
          <p:cNvPr id="14" name="Text 12"/>
          <p:cNvSpPr/>
          <p:nvPr/>
        </p:nvSpPr>
        <p:spPr>
          <a:xfrm>
            <a:off x="1126688" y="7327344"/>
            <a:ext cx="7139345"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Deep Learning:</a:t>
            </a:r>
            <a:pPr algn="l"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Experiment with neural networks, especially convolutional neural networks (CNNs) for processing satellite imagery data, to capture complex patterns</a:t>
            </a:r>
            <a:endParaRPr lang="en-US" sz="1225" dirty="0"/>
          </a:p>
        </p:txBody>
      </p:sp>
      <p:pic>
        <p:nvPicPr>
          <p:cNvPr id="15" name="Image 0" descr="preencoded.png">    </p:cNvPr>
          <p:cNvPicPr>
            <a:picLocks noChangeAspect="1"/>
          </p:cNvPicPr>
          <p:nvPr/>
        </p:nvPicPr>
        <p:blipFill>
          <a:blip r:embed="rId1"/>
          <a:stretch>
            <a:fillRect/>
          </a:stretch>
        </p:blipFill>
        <p:spPr>
          <a:xfrm>
            <a:off x="9144000" y="0"/>
            <a:ext cx="5486400" cy="8252460"/>
          </a:xfrm>
          <a:prstGeom prst="rect">
            <a:avLst/>
          </a:prstGeom>
        </p:spPr>
      </p:pic>
      <p:pic>
        <p:nvPicPr>
          <p:cNvPr id="1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10195917"/>
          </a:xfrm>
          <a:prstGeom prst="rect">
            <a:avLst/>
          </a:prstGeom>
          <a:solidFill>
            <a:srgbClr val="241631"/>
          </a:solidFill>
          <a:ln/>
        </p:spPr>
      </p:sp>
      <p:sp>
        <p:nvSpPr>
          <p:cNvPr id="4" name="Text 2"/>
          <p:cNvSpPr/>
          <p:nvPr/>
        </p:nvSpPr>
        <p:spPr>
          <a:xfrm>
            <a:off x="3621167" y="2371844"/>
            <a:ext cx="5547360" cy="486013"/>
          </a:xfrm>
          <a:prstGeom prst="rect">
            <a:avLst/>
          </a:prstGeom>
          <a:noFill/>
          <a:ln/>
        </p:spPr>
        <p:txBody>
          <a:bodyPr wrap="none" rtlCol="0" anchor="t"/>
          <a:lstStyle/>
          <a:p>
            <a:pPr indent="0" marL="0">
              <a:lnSpc>
                <a:spcPts val="3827"/>
              </a:lnSpc>
              <a:buNone/>
            </a:pPr>
            <a:r>
              <a:rPr lang="en-US" sz="3062" b="1" dirty="0">
                <a:solidFill>
                  <a:srgbClr val="FF726D"/>
                </a:solidFill>
                <a:latin typeface="Inconsolata" pitchFamily="34" charset="0"/>
                <a:ea typeface="Inconsolata" pitchFamily="34" charset="-122"/>
                <a:cs typeface="Inconsolata" pitchFamily="34" charset="-120"/>
              </a:rPr>
              <a:t>Evaluating Model Performance</a:t>
            </a:r>
            <a:endParaRPr lang="en-US" sz="3062" dirty="0"/>
          </a:p>
        </p:txBody>
      </p:sp>
      <p:sp>
        <p:nvSpPr>
          <p:cNvPr id="5" name="Text 3"/>
          <p:cNvSpPr/>
          <p:nvPr/>
        </p:nvSpPr>
        <p:spPr>
          <a:xfrm>
            <a:off x="3621167" y="3091101"/>
            <a:ext cx="7388066" cy="497443"/>
          </a:xfrm>
          <a:prstGeom prst="rect">
            <a:avLst/>
          </a:prstGeom>
          <a:noFill/>
          <a:ln/>
        </p:spPr>
        <p:txBody>
          <a:bodyPr wrap="square" rtlCol="0" anchor="t"/>
          <a:lstStyle/>
          <a:p>
            <a:pPr indent="0" marL="0">
              <a:lnSpc>
                <a:spcPts val="1960"/>
              </a:lnSpc>
              <a:buNone/>
            </a:pPr>
            <a:r>
              <a:rPr lang="en-US" sz="1225" dirty="0">
                <a:solidFill>
                  <a:srgbClr val="DAD1E6"/>
                </a:solidFill>
                <a:latin typeface="Fira Sans" pitchFamily="34" charset="0"/>
                <a:ea typeface="Fira Sans" pitchFamily="34" charset="-122"/>
                <a:cs typeface="Fira Sans" pitchFamily="34" charset="-120"/>
              </a:rPr>
              <a:t>Gain insights into the evaluation of climate change prediction models. Discover the metrics used, methods for validating predictions, and the inherent challenges and limitations.</a:t>
            </a:r>
            <a:endParaRPr lang="en-US" sz="1225" dirty="0"/>
          </a:p>
        </p:txBody>
      </p:sp>
      <p:sp>
        <p:nvSpPr>
          <p:cNvPr id="6" name="Text 4"/>
          <p:cNvSpPr/>
          <p:nvPr/>
        </p:nvSpPr>
        <p:spPr>
          <a:xfrm>
            <a:off x="3621167" y="3821787"/>
            <a:ext cx="3657600" cy="291703"/>
          </a:xfrm>
          <a:prstGeom prst="rect">
            <a:avLst/>
          </a:prstGeom>
          <a:noFill/>
          <a:ln/>
        </p:spPr>
        <p:txBody>
          <a:bodyPr wrap="none" rtlCol="0" anchor="t"/>
          <a:lstStyle/>
          <a:p>
            <a:pPr indent="0" marL="0">
              <a:lnSpc>
                <a:spcPts val="2296"/>
              </a:lnSpc>
              <a:buNone/>
            </a:pPr>
            <a:r>
              <a:rPr lang="en-US" sz="1837" b="1" dirty="0">
                <a:solidFill>
                  <a:srgbClr val="FF726D"/>
                </a:solidFill>
                <a:latin typeface="Inconsolata" pitchFamily="34" charset="0"/>
                <a:ea typeface="Inconsolata" pitchFamily="34" charset="-122"/>
                <a:cs typeface="Inconsolata" pitchFamily="34" charset="-120"/>
              </a:rPr>
              <a:t>Selecting Appropriate Metrics:</a:t>
            </a:r>
            <a:endParaRPr lang="en-US" sz="1837" dirty="0"/>
          </a:p>
        </p:txBody>
      </p:sp>
      <p:sp>
        <p:nvSpPr>
          <p:cNvPr id="7" name="Text 5"/>
          <p:cNvSpPr/>
          <p:nvPr/>
        </p:nvSpPr>
        <p:spPr>
          <a:xfrm>
            <a:off x="3869888" y="4346734"/>
            <a:ext cx="7139345" cy="248722"/>
          </a:xfrm>
          <a:prstGeom prst="rect">
            <a:avLst/>
          </a:prstGeom>
          <a:noFill/>
          <a:ln/>
        </p:spPr>
        <p:txBody>
          <a:bodyPr wrap="none" rtlCol="0" anchor="t"/>
          <a:lstStyle/>
          <a:p>
            <a:pPr algn="l" marL="3429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Regression Models:</a:t>
            </a:r>
            <a:endParaRPr lang="en-US" sz="1225" dirty="0"/>
          </a:p>
        </p:txBody>
      </p:sp>
      <p:sp>
        <p:nvSpPr>
          <p:cNvPr id="8" name="Text 6"/>
          <p:cNvSpPr/>
          <p:nvPr/>
        </p:nvSpPr>
        <p:spPr>
          <a:xfrm>
            <a:off x="4118729" y="4657606"/>
            <a:ext cx="6890504" cy="497443"/>
          </a:xfrm>
          <a:prstGeom prst="rect">
            <a:avLst/>
          </a:prstGeom>
          <a:noFill/>
          <a:ln/>
        </p:spPr>
        <p:txBody>
          <a:bodyPr wrap="square" rtlCol="0" anchor="t"/>
          <a:lstStyle/>
          <a:p>
            <a:pPr algn="l" lvl="1" marL="6858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Mean Squared Error (MSE):</a:t>
            </a:r>
            <a:pPr algn="l" lvl="1"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Measures the average squared difference between predicted and actual values. Lower MSE indicates a better fit.</a:t>
            </a:r>
            <a:endParaRPr lang="en-US" sz="1225" dirty="0"/>
          </a:p>
        </p:txBody>
      </p:sp>
      <p:sp>
        <p:nvSpPr>
          <p:cNvPr id="9" name="Text 7"/>
          <p:cNvSpPr/>
          <p:nvPr/>
        </p:nvSpPr>
        <p:spPr>
          <a:xfrm>
            <a:off x="4118729" y="5217200"/>
            <a:ext cx="6890504" cy="497443"/>
          </a:xfrm>
          <a:prstGeom prst="rect">
            <a:avLst/>
          </a:prstGeom>
          <a:noFill/>
          <a:ln/>
        </p:spPr>
        <p:txBody>
          <a:bodyPr wrap="square" rtlCol="0" anchor="t"/>
          <a:lstStyle/>
          <a:p>
            <a:pPr algn="l" lvl="1" marL="6858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Root Mean Squared Error (RMSE):</a:t>
            </a:r>
            <a:pPr algn="l" lvl="1"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RMSE is the square root of MSE, providing interpretable errors in the same unit as the target variable.</a:t>
            </a:r>
            <a:endParaRPr lang="en-US" sz="1225" dirty="0"/>
          </a:p>
        </p:txBody>
      </p:sp>
      <p:sp>
        <p:nvSpPr>
          <p:cNvPr id="10" name="Text 8"/>
          <p:cNvSpPr/>
          <p:nvPr/>
        </p:nvSpPr>
        <p:spPr>
          <a:xfrm>
            <a:off x="4118729" y="5776793"/>
            <a:ext cx="6890504" cy="497443"/>
          </a:xfrm>
          <a:prstGeom prst="rect">
            <a:avLst/>
          </a:prstGeom>
          <a:noFill/>
          <a:ln/>
        </p:spPr>
        <p:txBody>
          <a:bodyPr wrap="square" rtlCol="0" anchor="t"/>
          <a:lstStyle/>
          <a:p>
            <a:pPr algn="l" lvl="1" marL="6858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Mean Absolute Error (MAE):</a:t>
            </a:r>
            <a:pPr algn="l" lvl="1"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Computes the average absolute differences between predicted and actual values, offering a more intuitive understanding of errors.</a:t>
            </a:r>
            <a:endParaRPr lang="en-US" sz="1225" dirty="0"/>
          </a:p>
        </p:txBody>
      </p:sp>
      <p:sp>
        <p:nvSpPr>
          <p:cNvPr id="11" name="Text 9"/>
          <p:cNvSpPr/>
          <p:nvPr/>
        </p:nvSpPr>
        <p:spPr>
          <a:xfrm>
            <a:off x="3869888" y="6336387"/>
            <a:ext cx="7139345" cy="248722"/>
          </a:xfrm>
          <a:prstGeom prst="rect">
            <a:avLst/>
          </a:prstGeom>
          <a:noFill/>
          <a:ln/>
        </p:spPr>
        <p:txBody>
          <a:bodyPr wrap="none" rtlCol="0" anchor="t"/>
          <a:lstStyle/>
          <a:p>
            <a:pPr algn="l" marL="3429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Classification Models:</a:t>
            </a:r>
            <a:endParaRPr lang="en-US" sz="1225" dirty="0"/>
          </a:p>
        </p:txBody>
      </p:sp>
      <p:sp>
        <p:nvSpPr>
          <p:cNvPr id="12" name="Text 10"/>
          <p:cNvSpPr/>
          <p:nvPr/>
        </p:nvSpPr>
        <p:spPr>
          <a:xfrm>
            <a:off x="4118729" y="6647259"/>
            <a:ext cx="6890504" cy="497443"/>
          </a:xfrm>
          <a:prstGeom prst="rect">
            <a:avLst/>
          </a:prstGeom>
          <a:noFill/>
          <a:ln/>
        </p:spPr>
        <p:txBody>
          <a:bodyPr wrap="square" rtlCol="0" anchor="t"/>
          <a:lstStyle/>
          <a:p>
            <a:pPr algn="l" lvl="1" marL="6858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Accuracy:</a:t>
            </a:r>
            <a:pPr algn="l" lvl="1"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Measures the proportion of correctly classified instances. It's suitable for balanced datasets.</a:t>
            </a:r>
            <a:endParaRPr lang="en-US" sz="1225" dirty="0"/>
          </a:p>
        </p:txBody>
      </p:sp>
      <p:sp>
        <p:nvSpPr>
          <p:cNvPr id="13" name="Text 11"/>
          <p:cNvSpPr/>
          <p:nvPr/>
        </p:nvSpPr>
        <p:spPr>
          <a:xfrm>
            <a:off x="4118729" y="7206853"/>
            <a:ext cx="6890504" cy="497443"/>
          </a:xfrm>
          <a:prstGeom prst="rect">
            <a:avLst/>
          </a:prstGeom>
          <a:noFill/>
          <a:ln/>
        </p:spPr>
        <p:txBody>
          <a:bodyPr wrap="square" rtlCol="0" anchor="t"/>
          <a:lstStyle/>
          <a:p>
            <a:pPr algn="l" lvl="1" marL="6858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Precision, Recall, and F1-Score:</a:t>
            </a:r>
            <a:pPr algn="l" lvl="1"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Useful for imbalanced datasets, offering insights into false positives, false negatives, and overall model accuracy.</a:t>
            </a:r>
            <a:endParaRPr lang="en-US" sz="1225" dirty="0"/>
          </a:p>
        </p:txBody>
      </p:sp>
      <p:sp>
        <p:nvSpPr>
          <p:cNvPr id="14" name="Text 12"/>
          <p:cNvSpPr/>
          <p:nvPr/>
        </p:nvSpPr>
        <p:spPr>
          <a:xfrm>
            <a:off x="3621167" y="7937540"/>
            <a:ext cx="2316480" cy="291703"/>
          </a:xfrm>
          <a:prstGeom prst="rect">
            <a:avLst/>
          </a:prstGeom>
          <a:noFill/>
          <a:ln/>
        </p:spPr>
        <p:txBody>
          <a:bodyPr wrap="none" rtlCol="0" anchor="t"/>
          <a:lstStyle/>
          <a:p>
            <a:pPr indent="0" marL="0">
              <a:lnSpc>
                <a:spcPts val="2296"/>
              </a:lnSpc>
              <a:buNone/>
            </a:pPr>
            <a:r>
              <a:rPr lang="en-US" sz="1837" b="1" dirty="0">
                <a:solidFill>
                  <a:srgbClr val="FF726D"/>
                </a:solidFill>
                <a:latin typeface="Inconsolata" pitchFamily="34" charset="0"/>
                <a:ea typeface="Inconsolata" pitchFamily="34" charset="-122"/>
                <a:cs typeface="Inconsolata" pitchFamily="34" charset="-120"/>
              </a:rPr>
              <a:t>Real-World Testing:</a:t>
            </a:r>
            <a:endParaRPr lang="en-US" sz="1837" dirty="0"/>
          </a:p>
        </p:txBody>
      </p:sp>
      <p:sp>
        <p:nvSpPr>
          <p:cNvPr id="15" name="Text 13"/>
          <p:cNvSpPr/>
          <p:nvPr/>
        </p:nvSpPr>
        <p:spPr>
          <a:xfrm>
            <a:off x="3869888" y="8462486"/>
            <a:ext cx="7139345" cy="746165"/>
          </a:xfrm>
          <a:prstGeom prst="rect">
            <a:avLst/>
          </a:prstGeom>
          <a:noFill/>
          <a:ln/>
        </p:spPr>
        <p:txBody>
          <a:bodyPr wrap="square" rtlCol="0" anchor="t"/>
          <a:lstStyle/>
          <a:p>
            <a:pPr algn="l" marL="3429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Prototyping:</a:t>
            </a:r>
            <a:pPr algn="l"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Implement the model in a real-world prototype or simulation. Compare the model's predictions with actual observations in the physical system, validating its performance under practical conditions.</a:t>
            </a:r>
            <a:endParaRPr lang="en-US" sz="1225" dirty="0"/>
          </a:p>
        </p:txBody>
      </p:sp>
      <p:sp>
        <p:nvSpPr>
          <p:cNvPr id="16" name="Text 14"/>
          <p:cNvSpPr/>
          <p:nvPr/>
        </p:nvSpPr>
        <p:spPr>
          <a:xfrm>
            <a:off x="3869888" y="9270802"/>
            <a:ext cx="7139345" cy="497443"/>
          </a:xfrm>
          <a:prstGeom prst="rect">
            <a:avLst/>
          </a:prstGeom>
          <a:noFill/>
          <a:ln/>
        </p:spPr>
        <p:txBody>
          <a:bodyPr wrap="square" rtlCol="0" anchor="t"/>
          <a:lstStyle/>
          <a:p>
            <a:pPr algn="l" marL="342900" indent="-342900">
              <a:lnSpc>
                <a:spcPts val="1960"/>
              </a:lnSpc>
              <a:buSzPct val="100000"/>
              <a:buChar char="•"/>
            </a:pPr>
            <a:r>
              <a:rPr lang="en-US" sz="1225" b="1" dirty="0">
                <a:solidFill>
                  <a:srgbClr val="DAD1E6"/>
                </a:solidFill>
                <a:latin typeface="Fira Sans" pitchFamily="34" charset="0"/>
                <a:ea typeface="Fira Sans" pitchFamily="34" charset="-122"/>
                <a:cs typeface="Fira Sans" pitchFamily="34" charset="-120"/>
              </a:rPr>
              <a:t>Continuous Monitoring:</a:t>
            </a:r>
            <a:pPr algn="l" indent="0" marL="0">
              <a:lnSpc>
                <a:spcPts val="1960"/>
              </a:lnSpc>
              <a:buNone/>
            </a:pPr>
            <a:r>
              <a:rPr lang="en-US" sz="1225" dirty="0">
                <a:solidFill>
                  <a:srgbClr val="DAD1E6"/>
                </a:solidFill>
                <a:latin typeface="Fira Sans" pitchFamily="34" charset="0"/>
                <a:ea typeface="Fira Sans" pitchFamily="34" charset="-122"/>
                <a:cs typeface="Fira Sans" pitchFamily="34" charset="-120"/>
              </a:rPr>
              <a:t> Implement continuous monitoring mechanisms, especially in systems that operate in dynamic environments, to track model performance over time</a:t>
            </a:r>
            <a:endParaRPr lang="en-US" sz="1225" dirty="0"/>
          </a:p>
        </p:txBody>
      </p:sp>
      <p:pic>
        <p:nvPicPr>
          <p:cNvPr id="17" name="Image 0" descr="preencoded.png">    </p:cNvPr>
          <p:cNvPicPr>
            <a:picLocks noChangeAspect="1"/>
          </p:cNvPicPr>
          <p:nvPr/>
        </p:nvPicPr>
        <p:blipFill>
          <a:blip r:embed="rId1"/>
          <a:stretch>
            <a:fillRect/>
          </a:stretch>
        </p:blipFill>
        <p:spPr>
          <a:xfrm>
            <a:off x="0" y="0"/>
            <a:ext cx="14630400" cy="1944172"/>
          </a:xfrm>
          <a:prstGeom prst="rect">
            <a:avLst/>
          </a:prstGeom>
        </p:spPr>
      </p:pic>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33886"/>
          </a:xfrm>
          <a:prstGeom prst="rect">
            <a:avLst/>
          </a:prstGeom>
          <a:solidFill>
            <a:srgbClr val="241631"/>
          </a:solidFill>
          <a:ln/>
        </p:spPr>
      </p:sp>
      <p:sp>
        <p:nvSpPr>
          <p:cNvPr id="4" name="Text 2"/>
          <p:cNvSpPr/>
          <p:nvPr/>
        </p:nvSpPr>
        <p:spPr>
          <a:xfrm>
            <a:off x="2271474" y="584002"/>
            <a:ext cx="6934200" cy="663535"/>
          </a:xfrm>
          <a:prstGeom prst="rect">
            <a:avLst/>
          </a:prstGeom>
          <a:noFill/>
          <a:ln/>
        </p:spPr>
        <p:txBody>
          <a:bodyPr wrap="none" rtlCol="0" anchor="t"/>
          <a:lstStyle/>
          <a:p>
            <a:pPr indent="0" marL="0">
              <a:lnSpc>
                <a:spcPts val="5226"/>
              </a:lnSpc>
              <a:buNone/>
            </a:pPr>
            <a:r>
              <a:rPr lang="en-US" sz="4180" b="1" dirty="0">
                <a:solidFill>
                  <a:srgbClr val="FF726D"/>
                </a:solidFill>
                <a:latin typeface="Inconsolata" pitchFamily="34" charset="0"/>
                <a:ea typeface="Inconsolata" pitchFamily="34" charset="-122"/>
                <a:cs typeface="Inconsolata" pitchFamily="34" charset="-120"/>
              </a:rPr>
              <a:t>Activities on the Platform</a:t>
            </a:r>
            <a:endParaRPr lang="en-US" sz="4180" dirty="0"/>
          </a:p>
        </p:txBody>
      </p:sp>
      <p:sp>
        <p:nvSpPr>
          <p:cNvPr id="5" name="Text 3"/>
          <p:cNvSpPr/>
          <p:nvPr/>
        </p:nvSpPr>
        <p:spPr>
          <a:xfrm>
            <a:off x="2271474" y="1672233"/>
            <a:ext cx="10087332" cy="679609"/>
          </a:xfrm>
          <a:prstGeom prst="rect">
            <a:avLst/>
          </a:prstGeom>
          <a:noFill/>
          <a:ln/>
        </p:spPr>
        <p:txBody>
          <a:bodyPr wrap="square" rtlCol="0" anchor="t"/>
          <a:lstStyle/>
          <a:p>
            <a:pPr indent="0" marL="0">
              <a:lnSpc>
                <a:spcPts val="2675"/>
              </a:lnSpc>
              <a:buNone/>
            </a:pPr>
            <a:r>
              <a:rPr lang="en-US" sz="1672" dirty="0">
                <a:solidFill>
                  <a:srgbClr val="DAD1E6"/>
                </a:solidFill>
                <a:latin typeface="Fira Sans" pitchFamily="34" charset="0"/>
                <a:ea typeface="Fira Sans" pitchFamily="34" charset="-122"/>
                <a:cs typeface="Fira Sans" pitchFamily="34" charset="-120"/>
              </a:rPr>
              <a:t>Explore the interactive activities available on the platform. Engage in hands-on demonstrations of feature engineering, model training, and evaluation to deepen your understanding.</a:t>
            </a:r>
            <a:endParaRPr lang="en-US" sz="1672" dirty="0"/>
          </a:p>
        </p:txBody>
      </p:sp>
      <p:sp>
        <p:nvSpPr>
          <p:cNvPr id="6" name="Text 4"/>
          <p:cNvSpPr/>
          <p:nvPr/>
        </p:nvSpPr>
        <p:spPr>
          <a:xfrm>
            <a:off x="2271474" y="2670334"/>
            <a:ext cx="5120640" cy="398026"/>
          </a:xfrm>
          <a:prstGeom prst="rect">
            <a:avLst/>
          </a:prstGeom>
          <a:noFill/>
          <a:ln/>
        </p:spPr>
        <p:txBody>
          <a:bodyPr wrap="none" rtlCol="0" anchor="t"/>
          <a:lstStyle/>
          <a:p>
            <a:pPr indent="0" marL="0">
              <a:lnSpc>
                <a:spcPts val="3135"/>
              </a:lnSpc>
              <a:buNone/>
            </a:pPr>
            <a:r>
              <a:rPr lang="en-US" sz="2508" b="1" dirty="0">
                <a:solidFill>
                  <a:srgbClr val="FF726D"/>
                </a:solidFill>
                <a:latin typeface="Inconsolata" pitchFamily="34" charset="0"/>
                <a:ea typeface="Inconsolata" pitchFamily="34" charset="-122"/>
                <a:cs typeface="Inconsolata" pitchFamily="34" charset="-120"/>
              </a:rPr>
              <a:t>Climate Change Simulation Games:</a:t>
            </a:r>
            <a:endParaRPr lang="en-US" sz="2508" dirty="0"/>
          </a:p>
        </p:txBody>
      </p:sp>
      <p:sp>
        <p:nvSpPr>
          <p:cNvPr id="7" name="Text 5"/>
          <p:cNvSpPr/>
          <p:nvPr/>
        </p:nvSpPr>
        <p:spPr>
          <a:xfrm>
            <a:off x="2611160" y="3386852"/>
            <a:ext cx="9747647" cy="1019413"/>
          </a:xfrm>
          <a:prstGeom prst="rect">
            <a:avLst/>
          </a:prstGeom>
          <a:noFill/>
          <a:ln/>
        </p:spPr>
        <p:txBody>
          <a:bodyPr wrap="square" rtlCol="0" anchor="t"/>
          <a:lstStyle/>
          <a:p>
            <a:pPr algn="l" marL="342900" indent="-342900">
              <a:lnSpc>
                <a:spcPts val="2675"/>
              </a:lnSpc>
              <a:buSzPct val="100000"/>
              <a:buChar char="•"/>
            </a:pPr>
            <a:r>
              <a:rPr lang="en-US" sz="1672" b="1" dirty="0">
                <a:solidFill>
                  <a:srgbClr val="DAD1E6"/>
                </a:solidFill>
                <a:latin typeface="Fira Sans" pitchFamily="34" charset="0"/>
                <a:ea typeface="Fira Sans" pitchFamily="34" charset="-122"/>
                <a:cs typeface="Fira Sans" pitchFamily="34" charset="-120"/>
              </a:rPr>
              <a:t>Climate Challenges:</a:t>
            </a:r>
            <a:pPr algn="l" indent="0" marL="0">
              <a:lnSpc>
                <a:spcPts val="2675"/>
              </a:lnSpc>
              <a:buNone/>
            </a:pPr>
            <a:r>
              <a:rPr lang="en-US" sz="1672" dirty="0">
                <a:solidFill>
                  <a:srgbClr val="DAD1E6"/>
                </a:solidFill>
                <a:latin typeface="Fira Sans" pitchFamily="34" charset="0"/>
                <a:ea typeface="Fira Sans" pitchFamily="34" charset="-122"/>
                <a:cs typeface="Fira Sans" pitchFamily="34" charset="-120"/>
              </a:rPr>
              <a:t> Develop simulation games where users can take on the role of policymakers or environmental scientists, making decisions to mitigate climate change. Users can experience the consequences of their decisions in real-time simulations.</a:t>
            </a:r>
            <a:endParaRPr lang="en-US" sz="1672" dirty="0"/>
          </a:p>
        </p:txBody>
      </p:sp>
      <p:sp>
        <p:nvSpPr>
          <p:cNvPr id="8" name="Text 6"/>
          <p:cNvSpPr/>
          <p:nvPr/>
        </p:nvSpPr>
        <p:spPr>
          <a:xfrm>
            <a:off x="2611160" y="4491157"/>
            <a:ext cx="9747647" cy="679609"/>
          </a:xfrm>
          <a:prstGeom prst="rect">
            <a:avLst/>
          </a:prstGeom>
          <a:noFill/>
          <a:ln/>
        </p:spPr>
        <p:txBody>
          <a:bodyPr wrap="square" rtlCol="0" anchor="t"/>
          <a:lstStyle/>
          <a:p>
            <a:pPr algn="l" marL="342900" indent="-342900">
              <a:lnSpc>
                <a:spcPts val="2675"/>
              </a:lnSpc>
              <a:buSzPct val="100000"/>
              <a:buChar char="•"/>
            </a:pPr>
            <a:r>
              <a:rPr lang="en-US" sz="1672" b="1" dirty="0">
                <a:solidFill>
                  <a:srgbClr val="DAD1E6"/>
                </a:solidFill>
                <a:latin typeface="Fira Sans" pitchFamily="34" charset="0"/>
                <a:ea typeface="Fira Sans" pitchFamily="34" charset="-122"/>
                <a:cs typeface="Fira Sans" pitchFamily="34" charset="-120"/>
              </a:rPr>
              <a:t>Multiplayer Collaboration:</a:t>
            </a:r>
            <a:pPr algn="l" indent="0" marL="0">
              <a:lnSpc>
                <a:spcPts val="2675"/>
              </a:lnSpc>
              <a:buNone/>
            </a:pPr>
            <a:r>
              <a:rPr lang="en-US" sz="1672" dirty="0">
                <a:solidFill>
                  <a:srgbClr val="DAD1E6"/>
                </a:solidFill>
                <a:latin typeface="Fira Sans" pitchFamily="34" charset="0"/>
                <a:ea typeface="Fira Sans" pitchFamily="34" charset="-122"/>
                <a:cs typeface="Fira Sans" pitchFamily="34" charset="-120"/>
              </a:rPr>
              <a:t> Enable multiplayer modes where users collaborate to solve climate-related challenges. Encourage teamwork and innovative problem-solving.</a:t>
            </a:r>
            <a:endParaRPr lang="en-US" sz="1672" dirty="0"/>
          </a:p>
        </p:txBody>
      </p:sp>
      <p:sp>
        <p:nvSpPr>
          <p:cNvPr id="9" name="Text 7"/>
          <p:cNvSpPr/>
          <p:nvPr/>
        </p:nvSpPr>
        <p:spPr>
          <a:xfrm>
            <a:off x="2271474" y="5489258"/>
            <a:ext cx="5600700" cy="398026"/>
          </a:xfrm>
          <a:prstGeom prst="rect">
            <a:avLst/>
          </a:prstGeom>
          <a:noFill/>
          <a:ln/>
        </p:spPr>
        <p:txBody>
          <a:bodyPr wrap="none" rtlCol="0" anchor="t"/>
          <a:lstStyle/>
          <a:p>
            <a:pPr indent="0" marL="0">
              <a:lnSpc>
                <a:spcPts val="3135"/>
              </a:lnSpc>
              <a:buNone/>
            </a:pPr>
            <a:r>
              <a:rPr lang="en-US" sz="2508" b="1" dirty="0">
                <a:solidFill>
                  <a:srgbClr val="FF726D"/>
                </a:solidFill>
                <a:latin typeface="Inconsolata" pitchFamily="34" charset="0"/>
                <a:ea typeface="Inconsolata" pitchFamily="34" charset="-122"/>
                <a:cs typeface="Inconsolata" pitchFamily="34" charset="-120"/>
              </a:rPr>
              <a:t>Educational Quizzes and Challenges:</a:t>
            </a:r>
            <a:endParaRPr lang="en-US" sz="2508" dirty="0"/>
          </a:p>
        </p:txBody>
      </p:sp>
      <p:sp>
        <p:nvSpPr>
          <p:cNvPr id="10" name="Text 8"/>
          <p:cNvSpPr/>
          <p:nvPr/>
        </p:nvSpPr>
        <p:spPr>
          <a:xfrm>
            <a:off x="2611160" y="6205776"/>
            <a:ext cx="9747647" cy="679609"/>
          </a:xfrm>
          <a:prstGeom prst="rect">
            <a:avLst/>
          </a:prstGeom>
          <a:noFill/>
          <a:ln/>
        </p:spPr>
        <p:txBody>
          <a:bodyPr wrap="square" rtlCol="0" anchor="t"/>
          <a:lstStyle/>
          <a:p>
            <a:pPr algn="l" marL="342900" indent="-342900">
              <a:lnSpc>
                <a:spcPts val="2675"/>
              </a:lnSpc>
              <a:buSzPct val="100000"/>
              <a:buChar char="•"/>
            </a:pPr>
            <a:r>
              <a:rPr lang="en-US" sz="1672" b="1" dirty="0">
                <a:solidFill>
                  <a:srgbClr val="DAD1E6"/>
                </a:solidFill>
                <a:latin typeface="Fira Sans" pitchFamily="34" charset="0"/>
                <a:ea typeface="Fira Sans" pitchFamily="34" charset="-122"/>
                <a:cs typeface="Fira Sans" pitchFamily="34" charset="-120"/>
              </a:rPr>
              <a:t>Climate Change Quizzes:</a:t>
            </a:r>
            <a:pPr algn="l" indent="0" marL="0">
              <a:lnSpc>
                <a:spcPts val="2675"/>
              </a:lnSpc>
              <a:buNone/>
            </a:pPr>
            <a:r>
              <a:rPr lang="en-US" sz="1672" dirty="0">
                <a:solidFill>
                  <a:srgbClr val="DAD1E6"/>
                </a:solidFill>
                <a:latin typeface="Fira Sans" pitchFamily="34" charset="0"/>
                <a:ea typeface="Fira Sans" pitchFamily="34" charset="-122"/>
                <a:cs typeface="Fira Sans" pitchFamily="34" charset="-120"/>
              </a:rPr>
              <a:t> Create interactive quizzes testing users' knowledge about climate change, its impacts, and potential solutions. Offer rewards or badges for completing challenges.</a:t>
            </a:r>
            <a:endParaRPr lang="en-US" sz="1672" dirty="0"/>
          </a:p>
        </p:txBody>
      </p:sp>
      <p:sp>
        <p:nvSpPr>
          <p:cNvPr id="11" name="Text 9"/>
          <p:cNvSpPr/>
          <p:nvPr/>
        </p:nvSpPr>
        <p:spPr>
          <a:xfrm>
            <a:off x="2611160" y="6970276"/>
            <a:ext cx="9747647" cy="679609"/>
          </a:xfrm>
          <a:prstGeom prst="rect">
            <a:avLst/>
          </a:prstGeom>
          <a:noFill/>
          <a:ln/>
        </p:spPr>
        <p:txBody>
          <a:bodyPr wrap="square" rtlCol="0" anchor="t"/>
          <a:lstStyle/>
          <a:p>
            <a:pPr algn="l" marL="342900" indent="-342900">
              <a:lnSpc>
                <a:spcPts val="2675"/>
              </a:lnSpc>
              <a:buSzPct val="100000"/>
              <a:buChar char="•"/>
            </a:pPr>
            <a:r>
              <a:rPr lang="en-US" sz="1672" b="1" dirty="0">
                <a:solidFill>
                  <a:srgbClr val="DAD1E6"/>
                </a:solidFill>
                <a:latin typeface="Fira Sans" pitchFamily="34" charset="0"/>
                <a:ea typeface="Fira Sans" pitchFamily="34" charset="-122"/>
                <a:cs typeface="Fira Sans" pitchFamily="34" charset="-120"/>
              </a:rPr>
              <a:t>Scenario-based Challenges:</a:t>
            </a:r>
            <a:pPr algn="l" indent="0" marL="0">
              <a:lnSpc>
                <a:spcPts val="2675"/>
              </a:lnSpc>
              <a:buNone/>
            </a:pPr>
            <a:r>
              <a:rPr lang="en-US" sz="1672" dirty="0">
                <a:solidFill>
                  <a:srgbClr val="DAD1E6"/>
                </a:solidFill>
                <a:latin typeface="Fira Sans" pitchFamily="34" charset="0"/>
                <a:ea typeface="Fira Sans" pitchFamily="34" charset="-122"/>
                <a:cs typeface="Fira Sans" pitchFamily="34" charset="-120"/>
              </a:rPr>
              <a:t> Present users with real-world climate-related challenges and ask them to devise solutions. Users can see the outcomes of their proposed solutions within the platform.</a:t>
            </a:r>
            <a:endParaRPr lang="en-US" sz="1672" dirty="0"/>
          </a:p>
        </p:txBody>
      </p:sp>
      <p:pic>
        <p:nvPicPr>
          <p:cNvPr id="12"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6319599" y="2365296"/>
            <a:ext cx="7477601" cy="1388745"/>
          </a:xfrm>
          <a:prstGeom prst="rect">
            <a:avLst/>
          </a:prstGeom>
          <a:noFill/>
          <a:ln/>
        </p:spPr>
        <p:txBody>
          <a:bodyPr wrap="squar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In Conclusion: Empowering Climate Change Research</a:t>
            </a:r>
            <a:endParaRPr lang="en-US" sz="4374" dirty="0"/>
          </a:p>
        </p:txBody>
      </p:sp>
      <p:sp>
        <p:nvSpPr>
          <p:cNvPr id="5" name="Text 3"/>
          <p:cNvSpPr/>
          <p:nvPr/>
        </p:nvSpPr>
        <p:spPr>
          <a:xfrm>
            <a:off x="6319599" y="4087297"/>
            <a:ext cx="7477601" cy="1777008"/>
          </a:xfrm>
          <a:prstGeom prst="rect">
            <a:avLst/>
          </a:prstGeom>
          <a:noFill/>
          <a:ln/>
        </p:spPr>
        <p:txBody>
          <a:bodyPr wrap="square" rtlCol="0" anchor="t"/>
          <a:lstStyle/>
          <a:p>
            <a:pPr indent="0" marL="0">
              <a:lnSpc>
                <a:spcPts val="2799"/>
              </a:lnSpc>
              <a:buNone/>
            </a:pPr>
            <a:r>
              <a:rPr lang="en-US" sz="1750" dirty="0">
                <a:solidFill>
                  <a:srgbClr val="DAD1E6"/>
                </a:solidFill>
                <a:latin typeface="Fira Sans" pitchFamily="34" charset="0"/>
                <a:ea typeface="Fira Sans" pitchFamily="34" charset="-122"/>
                <a:cs typeface="Fira Sans" pitchFamily="34" charset="-120"/>
              </a:rPr>
              <a:t>empowering climate change research means giving scientists the tools, data, and support they need to understand our changing planet. By investing in innovative technologies and collaborative efforts, we can uncover valuable insights, find sustainable solutions, and inspire global action.</a:t>
            </a:r>
            <a:endParaRPr lang="en-US" sz="1750" dirty="0"/>
          </a:p>
        </p:txBody>
      </p:sp>
      <p:pic>
        <p:nvPicPr>
          <p:cNvPr id="6"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1718429"/>
            <a:ext cx="7612380" cy="694373"/>
          </a:xfrm>
          <a:prstGeom prst="rect">
            <a:avLst/>
          </a:prstGeom>
          <a:noFill/>
          <a:ln/>
        </p:spPr>
        <p:txBody>
          <a:bodyPr wrap="none" rtlCol="0" anchor="t"/>
          <a:lstStyle/>
          <a:p>
            <a:pPr indent="0" marL="0">
              <a:lnSpc>
                <a:spcPts val="5468"/>
              </a:lnSpc>
              <a:buNone/>
            </a:pPr>
            <a:r>
              <a:rPr lang="en-US" sz="4374" b="1" dirty="0">
                <a:solidFill>
                  <a:srgbClr val="FF726D"/>
                </a:solidFill>
                <a:latin typeface="Inconsolata" pitchFamily="34" charset="0"/>
                <a:ea typeface="Inconsolata" pitchFamily="34" charset="-122"/>
                <a:cs typeface="Inconsolata" pitchFamily="34" charset="-120"/>
              </a:rPr>
              <a:t>DETAILS(phase 4 submission)</a:t>
            </a:r>
            <a:endParaRPr lang="en-US" sz="4374" dirty="0"/>
          </a:p>
        </p:txBody>
      </p:sp>
      <p:sp>
        <p:nvSpPr>
          <p:cNvPr id="5" name="Shape 3"/>
          <p:cNvSpPr/>
          <p:nvPr/>
        </p:nvSpPr>
        <p:spPr>
          <a:xfrm>
            <a:off x="2037993" y="3065383"/>
            <a:ext cx="499943" cy="499943"/>
          </a:xfrm>
          <a:prstGeom prst="roundRect">
            <a:avLst>
              <a:gd name="adj" fmla="val 13333"/>
            </a:avLst>
          </a:prstGeom>
          <a:solidFill>
            <a:srgbClr val="312140"/>
          </a:solidFill>
          <a:ln/>
        </p:spPr>
      </p:sp>
      <p:sp>
        <p:nvSpPr>
          <p:cNvPr id="6" name="Text 4"/>
          <p:cNvSpPr/>
          <p:nvPr/>
        </p:nvSpPr>
        <p:spPr>
          <a:xfrm>
            <a:off x="2204085" y="3107055"/>
            <a:ext cx="167640" cy="416481"/>
          </a:xfrm>
          <a:prstGeom prst="rect">
            <a:avLst/>
          </a:prstGeom>
          <a:noFill/>
          <a:ln/>
        </p:spPr>
        <p:txBody>
          <a:bodyPr wrap="none" rtlCol="0" anchor="t"/>
          <a:lstStyle/>
          <a:p>
            <a:pPr algn="ct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7" name="Text 5"/>
          <p:cNvSpPr/>
          <p:nvPr/>
        </p:nvSpPr>
        <p:spPr>
          <a:xfrm>
            <a:off x="2760107" y="3107055"/>
            <a:ext cx="2666286" cy="416481"/>
          </a:xfrm>
          <a:prstGeom prst="rect">
            <a:avLst/>
          </a:prstGeom>
          <a:noFill/>
          <a:ln/>
        </p:spPr>
        <p:txBody>
          <a:bodyPr wrap="none" rtlCol="0" anchor="t"/>
          <a:lstStyle/>
          <a:p>
            <a:pP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TITLE:</a:t>
            </a:r>
            <a:endParaRPr lang="en-US" sz="2624" dirty="0"/>
          </a:p>
        </p:txBody>
      </p:sp>
      <p:sp>
        <p:nvSpPr>
          <p:cNvPr id="8" name="Text 6"/>
          <p:cNvSpPr/>
          <p:nvPr/>
        </p:nvSpPr>
        <p:spPr>
          <a:xfrm>
            <a:off x="3471029" y="3773448"/>
            <a:ext cx="9121378" cy="355402"/>
          </a:xfrm>
          <a:prstGeom prst="rect">
            <a:avLst/>
          </a:prstGeom>
          <a:noFill/>
          <a:ln/>
        </p:spPr>
        <p:txBody>
          <a:bodyPr wrap="none" rtlCol="0" anchor="t"/>
          <a:lstStyle/>
          <a:p>
            <a:pPr algn="l" lvl="1" marL="685800" indent="-342900">
              <a:lnSpc>
                <a:spcPts val="2799"/>
              </a:lnSpc>
              <a:buSzPct val="100000"/>
              <a:buChar char="•"/>
            </a:pPr>
            <a:r>
              <a:rPr lang="en-US" sz="1750" dirty="0">
                <a:solidFill>
                  <a:srgbClr val="DAD1E6"/>
                </a:solidFill>
                <a:latin typeface="Fira Sans" pitchFamily="34" charset="0"/>
                <a:ea typeface="Fira Sans" pitchFamily="34" charset="-122"/>
                <a:cs typeface="Fira Sans" pitchFamily="34" charset="-120"/>
              </a:rPr>
              <a:t>Interactive Climate Change Simulation and Prediction Platform.</a:t>
            </a:r>
            <a:endParaRPr lang="en-US" sz="1750" dirty="0"/>
          </a:p>
        </p:txBody>
      </p:sp>
      <p:sp>
        <p:nvSpPr>
          <p:cNvPr id="9" name="Shape 7"/>
          <p:cNvSpPr/>
          <p:nvPr/>
        </p:nvSpPr>
        <p:spPr>
          <a:xfrm>
            <a:off x="2037993" y="4559260"/>
            <a:ext cx="499943" cy="499943"/>
          </a:xfrm>
          <a:prstGeom prst="roundRect">
            <a:avLst>
              <a:gd name="adj" fmla="val 13333"/>
            </a:avLst>
          </a:prstGeom>
          <a:solidFill>
            <a:srgbClr val="312140"/>
          </a:solidFill>
          <a:ln/>
        </p:spPr>
      </p:sp>
      <p:sp>
        <p:nvSpPr>
          <p:cNvPr id="10" name="Text 8"/>
          <p:cNvSpPr/>
          <p:nvPr/>
        </p:nvSpPr>
        <p:spPr>
          <a:xfrm>
            <a:off x="2204085" y="4600932"/>
            <a:ext cx="167640" cy="416481"/>
          </a:xfrm>
          <a:prstGeom prst="rect">
            <a:avLst/>
          </a:prstGeom>
          <a:noFill/>
          <a:ln/>
        </p:spPr>
        <p:txBody>
          <a:bodyPr wrap="none" rtlCol="0" anchor="t"/>
          <a:lstStyle/>
          <a:p>
            <a:pPr algn="ct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1" name="Text 9"/>
          <p:cNvSpPr/>
          <p:nvPr/>
        </p:nvSpPr>
        <p:spPr>
          <a:xfrm>
            <a:off x="2760107" y="4600932"/>
            <a:ext cx="2682240" cy="416481"/>
          </a:xfrm>
          <a:prstGeom prst="rect">
            <a:avLst/>
          </a:prstGeom>
          <a:noFill/>
          <a:ln/>
        </p:spPr>
        <p:txBody>
          <a:bodyPr wrap="none" rtlCol="0" anchor="t"/>
          <a:lstStyle/>
          <a:p>
            <a:pPr indent="0" marL="0">
              <a:lnSpc>
                <a:spcPts val="3281"/>
              </a:lnSpc>
              <a:buNone/>
            </a:pPr>
            <a:r>
              <a:rPr lang="en-US" sz="2624" b="1" dirty="0">
                <a:solidFill>
                  <a:srgbClr val="FF726D"/>
                </a:solidFill>
                <a:latin typeface="Inconsolata" pitchFamily="34" charset="0"/>
                <a:ea typeface="Inconsolata" pitchFamily="34" charset="-122"/>
                <a:cs typeface="Inconsolata" pitchFamily="34" charset="-120"/>
              </a:rPr>
              <a:t>STUDENT DETAILS:</a:t>
            </a:r>
            <a:endParaRPr lang="en-US" sz="2624" dirty="0"/>
          </a:p>
        </p:txBody>
      </p:sp>
      <p:sp>
        <p:nvSpPr>
          <p:cNvPr id="12" name="Text 10"/>
          <p:cNvSpPr/>
          <p:nvPr/>
        </p:nvSpPr>
        <p:spPr>
          <a:xfrm>
            <a:off x="3471029" y="5267325"/>
            <a:ext cx="9121378" cy="355402"/>
          </a:xfrm>
          <a:prstGeom prst="rect">
            <a:avLst/>
          </a:prstGeom>
          <a:noFill/>
          <a:ln/>
        </p:spPr>
        <p:txBody>
          <a:bodyPr wrap="none" rtlCol="0" anchor="t"/>
          <a:lstStyle/>
          <a:p>
            <a:pPr algn="l" lvl="1" marL="685800" indent="-342900">
              <a:lnSpc>
                <a:spcPts val="2799"/>
              </a:lnSpc>
              <a:buSzPct val="100000"/>
              <a:buChar char="•"/>
            </a:pPr>
            <a:r>
              <a:rPr lang="en-US" sz="1750" b="1" dirty="0">
                <a:solidFill>
                  <a:srgbClr val="DAD1E6"/>
                </a:solidFill>
                <a:latin typeface="Fira Sans" pitchFamily="34" charset="0"/>
                <a:ea typeface="Fira Sans" pitchFamily="34" charset="-122"/>
                <a:cs typeface="Fira Sans" pitchFamily="34" charset="-120"/>
              </a:rPr>
              <a:t>Name:</a:t>
            </a:r>
            <a:pPr algn="l" lvl="1" indent="0" marL="0">
              <a:lnSpc>
                <a:spcPts val="2799"/>
              </a:lnSpc>
              <a:buNone/>
            </a:pPr>
            <a:r>
              <a:rPr lang="en-US" sz="1750" dirty="0">
                <a:solidFill>
                  <a:srgbClr val="DAD1E6"/>
                </a:solidFill>
                <a:latin typeface="Fira Sans" pitchFamily="34" charset="0"/>
                <a:ea typeface="Fira Sans" pitchFamily="34" charset="-122"/>
                <a:cs typeface="Fira Sans" pitchFamily="34" charset="-120"/>
              </a:rPr>
              <a:t> HARIRAJAN.S</a:t>
            </a:r>
            <a:endParaRPr lang="en-US" sz="1750" dirty="0"/>
          </a:p>
        </p:txBody>
      </p:sp>
      <p:sp>
        <p:nvSpPr>
          <p:cNvPr id="13" name="Text 11"/>
          <p:cNvSpPr/>
          <p:nvPr/>
        </p:nvSpPr>
        <p:spPr>
          <a:xfrm>
            <a:off x="3471029" y="5711547"/>
            <a:ext cx="9121378" cy="355402"/>
          </a:xfrm>
          <a:prstGeom prst="rect">
            <a:avLst/>
          </a:prstGeom>
          <a:noFill/>
          <a:ln/>
        </p:spPr>
        <p:txBody>
          <a:bodyPr wrap="none" rtlCol="0" anchor="t"/>
          <a:lstStyle/>
          <a:p>
            <a:pPr algn="l" lvl="1" marL="685800" indent="-342900">
              <a:lnSpc>
                <a:spcPts val="2799"/>
              </a:lnSpc>
              <a:buSzPct val="100000"/>
              <a:buChar char="•"/>
            </a:pPr>
            <a:r>
              <a:rPr lang="en-US" sz="1750" b="1" dirty="0">
                <a:solidFill>
                  <a:srgbClr val="DAD1E6"/>
                </a:solidFill>
                <a:latin typeface="Fira Sans" pitchFamily="34" charset="0"/>
                <a:ea typeface="Fira Sans" pitchFamily="34" charset="-122"/>
                <a:cs typeface="Fira Sans" pitchFamily="34" charset="-120"/>
              </a:rPr>
              <a:t>phase:</a:t>
            </a:r>
            <a:pPr algn="l" lvl="1" indent="0" marL="0">
              <a:lnSpc>
                <a:spcPts val="2799"/>
              </a:lnSpc>
              <a:buNone/>
            </a:pPr>
            <a:r>
              <a:rPr lang="en-US" sz="1750" dirty="0">
                <a:solidFill>
                  <a:srgbClr val="DAD1E6"/>
                </a:solidFill>
                <a:latin typeface="Fira Sans" pitchFamily="34" charset="0"/>
                <a:ea typeface="Fira Sans" pitchFamily="34" charset="-122"/>
                <a:cs typeface="Fira Sans" pitchFamily="34" charset="-120"/>
              </a:rPr>
              <a:t> DEVELOPMENT PHASE 2</a:t>
            </a:r>
            <a:endParaRPr lang="en-US" sz="1750" dirty="0"/>
          </a:p>
        </p:txBody>
      </p:sp>
      <p:sp>
        <p:nvSpPr>
          <p:cNvPr id="14" name="Text 12"/>
          <p:cNvSpPr/>
          <p:nvPr/>
        </p:nvSpPr>
        <p:spPr>
          <a:xfrm>
            <a:off x="3471029" y="6155769"/>
            <a:ext cx="9121378" cy="355402"/>
          </a:xfrm>
          <a:prstGeom prst="rect">
            <a:avLst/>
          </a:prstGeom>
          <a:noFill/>
          <a:ln/>
        </p:spPr>
        <p:txBody>
          <a:bodyPr wrap="none" rtlCol="0" anchor="t"/>
          <a:lstStyle/>
          <a:p>
            <a:pPr algn="l" lvl="1" marL="685800" indent="-342900">
              <a:lnSpc>
                <a:spcPts val="2799"/>
              </a:lnSpc>
              <a:buSzPct val="100000"/>
              <a:buChar char="•"/>
            </a:pPr>
            <a:r>
              <a:rPr lang="en-US" sz="1750" b="1" dirty="0">
                <a:solidFill>
                  <a:srgbClr val="DAD1E6"/>
                </a:solidFill>
                <a:latin typeface="Fira Sans" pitchFamily="34" charset="0"/>
                <a:ea typeface="Fira Sans" pitchFamily="34" charset="-122"/>
                <a:cs typeface="Fira Sans" pitchFamily="34" charset="-120"/>
              </a:rPr>
              <a:t>Student ID:</a:t>
            </a:r>
            <a:pPr algn="l" lvl="1" indent="0" marL="0">
              <a:lnSpc>
                <a:spcPts val="2799"/>
              </a:lnSpc>
              <a:buNone/>
            </a:pPr>
            <a:r>
              <a:rPr lang="en-US" sz="1750" dirty="0">
                <a:solidFill>
                  <a:srgbClr val="DAD1E6"/>
                </a:solidFill>
                <a:latin typeface="Fira Sans" pitchFamily="34" charset="0"/>
                <a:ea typeface="Fira Sans" pitchFamily="34" charset="-122"/>
                <a:cs typeface="Fira Sans" pitchFamily="34" charset="-120"/>
              </a:rPr>
              <a:t> 410721104045</a:t>
            </a:r>
            <a:endParaRPr lang="en-US" sz="1750" dirty="0"/>
          </a:p>
        </p:txBody>
      </p:sp>
      <p:pic>
        <p:nvPicPr>
          <p:cNvPr id="15"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2023-10-25T14:36:49Z</dcterms:created>
  <dcterms:modified xsi:type="dcterms:W3CDTF">2023-10-25T14:36:49Z</dcterms:modified>
</cp:coreProperties>
</file>